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5" r:id="rId1"/>
  </p:sldMasterIdLst>
  <p:notesMasterIdLst>
    <p:notesMasterId r:id="rId33"/>
  </p:notesMasterIdLst>
  <p:handoutMasterIdLst>
    <p:handoutMasterId r:id="rId34"/>
  </p:handoutMasterIdLst>
  <p:sldIdLst>
    <p:sldId id="256" r:id="rId2"/>
    <p:sldId id="273" r:id="rId3"/>
    <p:sldId id="374" r:id="rId4"/>
    <p:sldId id="427" r:id="rId5"/>
    <p:sldId id="472" r:id="rId6"/>
    <p:sldId id="449" r:id="rId7"/>
    <p:sldId id="467" r:id="rId8"/>
    <p:sldId id="383" r:id="rId9"/>
    <p:sldId id="420" r:id="rId10"/>
    <p:sldId id="434" r:id="rId11"/>
    <p:sldId id="411" r:id="rId12"/>
    <p:sldId id="412" r:id="rId13"/>
    <p:sldId id="413" r:id="rId14"/>
    <p:sldId id="473" r:id="rId15"/>
    <p:sldId id="474" r:id="rId16"/>
    <p:sldId id="422" r:id="rId17"/>
    <p:sldId id="441" r:id="rId18"/>
    <p:sldId id="384" r:id="rId19"/>
    <p:sldId id="475" r:id="rId20"/>
    <p:sldId id="476" r:id="rId21"/>
    <p:sldId id="478" r:id="rId22"/>
    <p:sldId id="469" r:id="rId23"/>
    <p:sldId id="470" r:id="rId24"/>
    <p:sldId id="468" r:id="rId25"/>
    <p:sldId id="471" r:id="rId26"/>
    <p:sldId id="479" r:id="rId27"/>
    <p:sldId id="400" r:id="rId28"/>
    <p:sldId id="463" r:id="rId29"/>
    <p:sldId id="464" r:id="rId30"/>
    <p:sldId id="477" r:id="rId31"/>
    <p:sldId id="465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90000"/>
    <a:srgbClr val="660033"/>
    <a:srgbClr val="008000"/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7" autoAdjust="0"/>
    <p:restoredTop sz="84011" autoAdjust="0"/>
  </p:normalViewPr>
  <p:slideViewPr>
    <p:cSldViewPr>
      <p:cViewPr varScale="1">
        <p:scale>
          <a:sx n="72" d="100"/>
          <a:sy n="72" d="100"/>
        </p:scale>
        <p:origin x="-153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16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92691B0-4AB7-472D-8F17-D7856B7A1A3A}" type="datetimeFigureOut">
              <a:rPr lang="en-US"/>
              <a:pPr>
                <a:defRPr/>
              </a:pPr>
              <a:t>1/7/2013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ACC73E6-3983-4B85-B110-9A89F38DB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6156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00EEA1B-1304-4E7D-ADE2-C9E01AE44B3B}" type="datetimeFigureOut">
              <a:rPr lang="en-GB"/>
              <a:pPr>
                <a:defRPr/>
              </a:pPr>
              <a:t>07/01/2013</a:t>
            </a:fld>
            <a:endParaRPr lang="en-GB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A7B100A-FCEE-49A6-915F-67E6F90768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643966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F96EFE-DB81-48B5-AF39-442A0B14855C}" type="slidenum">
              <a:rPr lang="en-GB" smtClean="0"/>
              <a:pPr/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1866-ECCA-4609-9EBA-070B99650196}" type="datetime1">
              <a:rPr lang="en-GB" smtClean="0"/>
              <a:pPr/>
              <a:t>07/01/2013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36AEB-B9FA-4DBF-93CB-1B109E44721B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ECB92A-3F8C-4F85-9B62-5B93575118EB}" type="datetime1">
              <a:rPr lang="en-GB" smtClean="0"/>
              <a:pPr>
                <a:defRPr/>
              </a:pPr>
              <a:t>07/01/2013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A6C948-54DE-4318-BCC1-C417F6575BB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AE2C52-8F9E-482A-BC03-0078F685ACBF}" type="datetime1">
              <a:rPr lang="en-GB" smtClean="0"/>
              <a:pPr>
                <a:defRPr/>
              </a:pPr>
              <a:t>07/01/2013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AC83B0-26AB-456F-9CA7-915630D8E7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5FFFE-C56A-4114-96AC-44DDECE4BF0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25FF-4DB4-44BC-8CCE-A4DF6CE7F7CE}" type="datetime1">
              <a:rPr lang="en-GB" smtClean="0"/>
              <a:pPr/>
              <a:t>07/01/2013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B77577-74B8-4B0C-9E03-1D38F4A13DB5}" type="datetime1">
              <a:rPr lang="en-GB" smtClean="0"/>
              <a:pPr>
                <a:defRPr/>
              </a:pPr>
              <a:t>07/01/2013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4DC98D-1845-40FB-A250-5631385745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3F3BA0-B810-4257-A152-2D6B64A78D4B}" type="datetime1">
              <a:rPr lang="en-GB" smtClean="0"/>
              <a:pPr>
                <a:defRPr/>
              </a:pPr>
              <a:t>07/01/2013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2E7B90-B543-4EE1-B310-A54D7D543C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9CC6A0-15ED-4659-9FA9-C0C6FDFA4FE3}" type="datetime1">
              <a:rPr lang="en-GB" smtClean="0"/>
              <a:pPr>
                <a:defRPr/>
              </a:pPr>
              <a:t>07/01/2013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301ECD-DE31-4B55-96DF-6D15BEA0D9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9A9FF6-4950-409F-941B-556D72193F0A}" type="datetime1">
              <a:rPr lang="en-GB" smtClean="0"/>
              <a:pPr>
                <a:defRPr/>
              </a:pPr>
              <a:t>07/01/2013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483EBB-C25D-493E-B9B9-CB00BA330A1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59EA71-87DA-48F9-A231-9EA57ACD225D}" type="datetime1">
              <a:rPr lang="en-GB" smtClean="0"/>
              <a:pPr>
                <a:defRPr/>
              </a:pPr>
              <a:t>07/01/2013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3F3087-5324-4AB9-A1C5-2093DEF89D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E55797-5D7F-4C96-962A-A29C4A58C4EB}" type="datetime1">
              <a:rPr lang="en-GB" smtClean="0"/>
              <a:pPr>
                <a:defRPr/>
              </a:pPr>
              <a:t>07/01/2013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8C9BC-407F-4442-93B6-42C93607DC4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EAA366-15A3-4337-A84D-07331BE79BD5}" type="datetime1">
              <a:rPr lang="en-GB" smtClean="0"/>
              <a:pPr>
                <a:defRPr/>
              </a:pPr>
              <a:t>07/01/2013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2E183-A650-4D5C-A5A4-08F6D8FE597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B2FB8-A0AB-41D3-AC53-39F7CAEBEAD4}" type="datetime1">
              <a:rPr lang="en-GB" smtClean="0"/>
              <a:pPr/>
              <a:t>07/01/2013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B0AD0B-BB3D-492A-B84E-5610EC6750D1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Text Box 6"/>
          <p:cNvSpPr txBox="1">
            <a:spLocks noChangeArrowheads="1"/>
          </p:cNvSpPr>
          <p:nvPr userDrawn="1"/>
        </p:nvSpPr>
        <p:spPr bwMode="auto">
          <a:xfrm>
            <a:off x="2627313" y="6308725"/>
            <a:ext cx="3097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8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ctrTitle"/>
          </p:nvPr>
        </p:nvSpPr>
        <p:spPr>
          <a:xfrm>
            <a:off x="684213" y="1484313"/>
            <a:ext cx="7773987" cy="2116137"/>
          </a:xfrm>
        </p:spPr>
        <p:txBody>
          <a:bodyPr/>
          <a:lstStyle/>
          <a:p>
            <a:pPr eaLnBrk="1" hangingPunct="1"/>
            <a:r>
              <a:rPr lang="en-GB" sz="3900" b="1" smtClean="0"/>
              <a:t>FUNDAMENTALS OF COMPUTING</a:t>
            </a:r>
            <a:r>
              <a:rPr lang="en-GB" sz="4500" b="1" smtClean="0"/>
              <a:t/>
            </a:r>
            <a:br>
              <a:rPr lang="en-GB" sz="4500" b="1" smtClean="0"/>
            </a:br>
            <a:r>
              <a:rPr lang="en-GB" sz="3200" b="1" smtClean="0"/>
              <a:t>INTRODUCTION TO PROGRAMMING</a:t>
            </a:r>
            <a:endParaRPr lang="en-US" sz="3200" dirty="0" smtClean="0"/>
          </a:p>
        </p:txBody>
      </p:sp>
      <p:sp>
        <p:nvSpPr>
          <p:cNvPr id="19458" name="Subtitle 2"/>
          <p:cNvSpPr>
            <a:spLocks noGrp="1"/>
          </p:cNvSpPr>
          <p:nvPr>
            <p:ph type="subTitle" idx="1"/>
          </p:nvPr>
        </p:nvSpPr>
        <p:spPr>
          <a:xfrm>
            <a:off x="1414463" y="3889375"/>
            <a:ext cx="6400800" cy="1752600"/>
          </a:xfrm>
        </p:spPr>
        <p:txBody>
          <a:bodyPr/>
          <a:lstStyle/>
          <a:p>
            <a:pPr eaLnBrk="1" hangingPunct="1"/>
            <a:r>
              <a:rPr lang="en-GB" smtClean="0">
                <a:solidFill>
                  <a:schemeClr val="tx1"/>
                </a:solidFill>
              </a:rPr>
              <a:t>Session 11</a:t>
            </a:r>
            <a:endParaRPr lang="en-GB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Using Windows Forms</a:t>
            </a:r>
          </a:p>
          <a:p>
            <a:pPr eaLnBrk="1" hangingPunct="1"/>
            <a:endParaRPr lang="en-US" dirty="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2. Setting control Properties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9912" y="1600200"/>
            <a:ext cx="4906888" cy="4525963"/>
          </a:xfrm>
        </p:spPr>
        <p:txBody>
          <a:bodyPr/>
          <a:lstStyle/>
          <a:p>
            <a:r>
              <a:rPr lang="en-GB" dirty="0" smtClean="0"/>
              <a:t>The Properties window allows you to alter properties of the currently selected control </a:t>
            </a:r>
          </a:p>
          <a:p>
            <a:r>
              <a:rPr lang="en-GB" dirty="0" smtClean="0"/>
              <a:t>Though every control has many properties, we only need to amend a few of them.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264474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Naming controls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800" dirty="0" smtClean="0"/>
              <a:t>Every control should have its </a:t>
            </a:r>
            <a:r>
              <a:rPr lang="en-GB" sz="2800" b="1" dirty="0" smtClean="0"/>
              <a:t>Name</a:t>
            </a:r>
            <a:r>
              <a:rPr lang="en-GB" sz="2800" dirty="0" smtClean="0"/>
              <a:t> property set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We use naming convention for controls 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to help document the code as we write it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to avoid using the wrong control by mistake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Place a three-letter prefix before the name of each control, to identify the TYPE of control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Capitalise each name of the control</a:t>
            </a:r>
          </a:p>
          <a:p>
            <a:pPr lvl="1">
              <a:lnSpc>
                <a:spcPct val="80000"/>
              </a:lnSpc>
            </a:pPr>
            <a:endParaRPr lang="en-GB" sz="2400" dirty="0" smtClean="0"/>
          </a:p>
          <a:p>
            <a:pPr>
              <a:buNone/>
            </a:pP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03648" y="3717032"/>
          <a:ext cx="60960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2213963"/>
                <a:gridCol w="272990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solidFill>
                            <a:schemeClr val="tx1"/>
                          </a:solidFill>
                        </a:rPr>
                        <a:t>Prefix</a:t>
                      </a:r>
                      <a:endParaRPr lang="en-GB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solidFill>
                            <a:schemeClr val="tx1"/>
                          </a:solidFill>
                        </a:rPr>
                        <a:t>Control</a:t>
                      </a:r>
                      <a:endParaRPr lang="en-GB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solidFill>
                            <a:schemeClr val="tx1"/>
                          </a:solidFill>
                        </a:rPr>
                        <a:t>Example</a:t>
                      </a:r>
                      <a:endParaRPr lang="en-GB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0" dirty="0" err="1" smtClean="0"/>
                        <a:t>btn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smtClean="0"/>
                        <a:t>button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err="1" smtClean="0"/>
                        <a:t>btnDisplay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0" dirty="0" err="1" smtClean="0"/>
                        <a:t>lbl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smtClean="0"/>
                        <a:t>label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err="1" smtClean="0"/>
                        <a:t>lblFirstName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0" dirty="0" smtClean="0"/>
                        <a:t>txt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smtClean="0"/>
                        <a:t>text box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err="1" smtClean="0"/>
                        <a:t>txtFirstName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0" dirty="0" err="1" smtClean="0"/>
                        <a:t>rdo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smtClean="0"/>
                        <a:t>radio button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err="1" smtClean="0"/>
                        <a:t>rdoCash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0" dirty="0" err="1" smtClean="0"/>
                        <a:t>chk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smtClean="0"/>
                        <a:t>Check box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 err="1" smtClean="0"/>
                        <a:t>chkDelivery</a:t>
                      </a:r>
                      <a:endParaRPr lang="en-GB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en-GB" dirty="0" smtClean="0"/>
              <a:t>Documenting properties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GB" sz="2800" dirty="0" smtClean="0"/>
              <a:t>A screen shot will show what controls are used and how they are laid out but it will not give details of their property settings</a:t>
            </a:r>
          </a:p>
          <a:p>
            <a:r>
              <a:rPr lang="en-GB" sz="2800" dirty="0" smtClean="0"/>
              <a:t>As part of the interface design for a program, we show how the interface has been constructed</a:t>
            </a:r>
          </a:p>
          <a:p>
            <a:r>
              <a:rPr lang="en-GB" sz="2800" dirty="0" smtClean="0"/>
              <a:t>For this we use the </a:t>
            </a:r>
            <a:r>
              <a:rPr lang="en-GB" sz="2800" b="1" dirty="0" smtClean="0"/>
              <a:t>Properties table</a:t>
            </a:r>
          </a:p>
          <a:p>
            <a:r>
              <a:rPr lang="en-GB" sz="2800" dirty="0" smtClean="0"/>
              <a:t>With the information in the screen layout and the Properties table, another programmer should be able to </a:t>
            </a:r>
            <a:r>
              <a:rPr lang="en-GB" sz="2800" dirty="0" smtClean="0">
                <a:solidFill>
                  <a:srgbClr val="FF0000"/>
                </a:solidFill>
              </a:rPr>
              <a:t>exactly re-create </a:t>
            </a:r>
            <a:r>
              <a:rPr lang="en-GB" sz="2800" dirty="0" smtClean="0"/>
              <a:t>the same interface</a:t>
            </a:r>
          </a:p>
          <a:p>
            <a:endParaRPr lang="en-GB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Properties table – 3 columns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4929411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Column 1</a:t>
            </a:r>
          </a:p>
          <a:p>
            <a:pPr lvl="1"/>
            <a:r>
              <a:rPr lang="en-GB" dirty="0" smtClean="0"/>
              <a:t>Lists the Name property of each control. If the control has been named correctly, it will also tell us what type of control it is</a:t>
            </a:r>
          </a:p>
          <a:p>
            <a:r>
              <a:rPr lang="en-GB" dirty="0" smtClean="0"/>
              <a:t>Column 2</a:t>
            </a:r>
          </a:p>
          <a:p>
            <a:pPr lvl="1"/>
            <a:r>
              <a:rPr lang="en-GB" dirty="0" smtClean="0"/>
              <a:t>Lists the other properties for each control that have been altered by the programmer</a:t>
            </a:r>
          </a:p>
          <a:p>
            <a:r>
              <a:rPr lang="en-GB" dirty="0" smtClean="0"/>
              <a:t>Column 3</a:t>
            </a:r>
          </a:p>
          <a:p>
            <a:pPr lvl="1"/>
            <a:r>
              <a:rPr lang="en-GB" dirty="0" smtClean="0"/>
              <a:t>Give the new value for each of the amended properties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LeisureCentre </a:t>
            </a:r>
            <a:r>
              <a:rPr lang="en-GB" smtClean="0"/>
              <a:t>Properties Table (1)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67544" y="1484784"/>
          <a:ext cx="7992888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872208"/>
                <a:gridCol w="3456384"/>
              </a:tblGrid>
              <a:tr h="478852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Name Property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Other Properties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Value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228">
                <a:tc rowSpan="3"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lblTitle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FIT’N’WELL Leisure centre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228">
                <a:tc vMerge="1">
                  <a:txBody>
                    <a:bodyPr/>
                    <a:lstStyle/>
                    <a:p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BackColor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Blue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228">
                <a:tc vMerge="1">
                  <a:txBody>
                    <a:bodyPr/>
                    <a:lstStyle/>
                    <a:p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Font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Bold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7516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lblName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Type</a:t>
                      </a:r>
                      <a:r>
                        <a:rPr lang="en-GB" sz="2000" baseline="0" smtClean="0">
                          <a:solidFill>
                            <a:sysClr val="windowText" lastClr="000000"/>
                          </a:solidFill>
                        </a:rPr>
                        <a:t> in your name: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1796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txtName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&lt;blank&gt;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076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grpAge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Select your age band: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8348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    rdo1620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16-20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6644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    rdo2125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21-25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924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    rdo2659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26-59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88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    rdo60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60 and over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en-GB" i="1" smtClean="0"/>
              <a:t>LeisureCentre </a:t>
            </a:r>
            <a:r>
              <a:rPr lang="en-GB" smtClean="0"/>
              <a:t>Properties Table (2)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483EBB-C25D-493E-B9B9-CB00BA330A1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95536" y="1412776"/>
          <a:ext cx="7992888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872208"/>
                <a:gridCol w="3456384"/>
              </a:tblGrid>
              <a:tr h="339484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Name Property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Other Properties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Value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484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grpActivity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Select</a:t>
                      </a:r>
                      <a:r>
                        <a:rPr lang="en-GB" sz="2000" baseline="0" smtClean="0">
                          <a:solidFill>
                            <a:sysClr val="windowText" lastClr="000000"/>
                          </a:solidFill>
                        </a:rPr>
                        <a:t> your chosen activities: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764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    chkFootball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Football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044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    chkAerobics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Aerobics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940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    chkBadminton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Badminton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940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    chkBowls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Bowls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940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    chkTableTennis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Tanble Tennis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940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btnCalculate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Click to Calculate Fee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940">
                <a:tc rowSpan="3"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lblAnnualFee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&lt;blank&gt;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940">
                <a:tc vMerge="1">
                  <a:txBody>
                    <a:bodyPr/>
                    <a:lstStyle/>
                    <a:p>
                      <a:endParaRPr lang="en-GB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BackColor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Yellow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940">
                <a:tc vMerge="1">
                  <a:txBody>
                    <a:bodyPr/>
                    <a:lstStyle/>
                    <a:p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Visible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False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940"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btnExit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smtClean="0">
                          <a:solidFill>
                            <a:sysClr val="windowText" lastClr="000000"/>
                          </a:solidFill>
                        </a:rPr>
                        <a:t>Exit</a:t>
                      </a:r>
                      <a:endParaRPr lang="en-GB" sz="200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3. Writing the program code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After the interface has been created and properties named, we are ready to write the program code.</a:t>
            </a:r>
          </a:p>
          <a:p>
            <a:r>
              <a:rPr lang="en-GB" dirty="0" smtClean="0"/>
              <a:t>All code is written in the Code window which you can open in two ways:</a:t>
            </a:r>
          </a:p>
          <a:p>
            <a:pPr lvl="1"/>
            <a:r>
              <a:rPr lang="en-GB" dirty="0" smtClean="0"/>
              <a:t>Click on the ‘View Code’ icon at the top of the Solution Explorer</a:t>
            </a:r>
          </a:p>
          <a:p>
            <a:pPr lvl="1"/>
            <a:r>
              <a:rPr lang="en-GB" dirty="0" smtClean="0"/>
              <a:t>Double-click on a visual control for which you want to write some code. This creates an </a:t>
            </a:r>
            <a:r>
              <a:rPr lang="en-GB" dirty="0" smtClean="0">
                <a:solidFill>
                  <a:srgbClr val="FF0000"/>
                </a:solidFill>
              </a:rPr>
              <a:t>event-handler </a:t>
            </a:r>
            <a:r>
              <a:rPr lang="en-GB" dirty="0" smtClean="0"/>
              <a:t>for that control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Default event handlers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/>
              <a:t>There are many events that a control can respond to, </a:t>
            </a:r>
            <a:r>
              <a:rPr lang="en-GB" sz="2800" smtClean="0"/>
              <a:t>but two </a:t>
            </a:r>
            <a:r>
              <a:rPr lang="en-GB" sz="2800" dirty="0" smtClean="0"/>
              <a:t>of the most common ones are:</a:t>
            </a:r>
          </a:p>
          <a:p>
            <a:r>
              <a:rPr lang="en-GB" sz="2800" smtClean="0">
                <a:latin typeface="Consolas" pitchFamily="49" charset="0"/>
                <a:cs typeface="Consolas" pitchFamily="49" charset="0"/>
              </a:rPr>
              <a:t>Click() </a:t>
            </a:r>
            <a:r>
              <a:rPr lang="en-GB" sz="2800" smtClean="0"/>
              <a:t>event</a:t>
            </a:r>
            <a:endParaRPr lang="en-GB" sz="2800" dirty="0" smtClean="0"/>
          </a:p>
          <a:p>
            <a:pPr lvl="1"/>
            <a:r>
              <a:rPr lang="en-GB" sz="2400" dirty="0" smtClean="0"/>
              <a:t>When the user clicks on a button, a Click event fires and the code behind the button is executed</a:t>
            </a:r>
          </a:p>
          <a:p>
            <a:r>
              <a:rPr lang="en-GB" sz="2800" smtClean="0">
                <a:latin typeface="Consolas" pitchFamily="49" charset="0"/>
                <a:cs typeface="Consolas" pitchFamily="49" charset="0"/>
              </a:rPr>
              <a:t>CheckChanged() </a:t>
            </a:r>
            <a:r>
              <a:rPr lang="en-GB" sz="2800" dirty="0" smtClean="0"/>
              <a:t>event</a:t>
            </a:r>
          </a:p>
          <a:p>
            <a:pPr lvl="1"/>
            <a:r>
              <a:rPr lang="en-GB" sz="2400" dirty="0" smtClean="0"/>
              <a:t>Used with check boxes and radio buttons. </a:t>
            </a:r>
          </a:p>
          <a:p>
            <a:pPr lvl="1"/>
            <a:r>
              <a:rPr lang="en-GB" sz="2400" dirty="0" smtClean="0"/>
              <a:t>When a user checks or uncheck one of these controls, this changes its </a:t>
            </a:r>
            <a:r>
              <a:rPr lang="en-GB" sz="2400" b="1" smtClean="0">
                <a:cs typeface="Consolas" pitchFamily="49" charset="0"/>
              </a:rPr>
              <a:t>Check</a:t>
            </a:r>
            <a:r>
              <a:rPr lang="en-GB" sz="2400" smtClean="0"/>
              <a:t> state, </a:t>
            </a:r>
            <a:r>
              <a:rPr lang="en-GB" sz="2400" dirty="0" smtClean="0"/>
              <a:t>and </a:t>
            </a:r>
            <a:r>
              <a:rPr lang="en-GB" sz="2400" smtClean="0"/>
              <a:t>a </a:t>
            </a:r>
            <a:r>
              <a:rPr lang="en-GB" sz="2400" smtClean="0">
                <a:latin typeface="Consolas" pitchFamily="49" charset="0"/>
                <a:cs typeface="Consolas" pitchFamily="49" charset="0"/>
              </a:rPr>
              <a:t>CheckChanged(</a:t>
            </a:r>
            <a:r>
              <a:rPr lang="en-GB" sz="2400" smtClean="0"/>
              <a:t>) </a:t>
            </a:r>
            <a:r>
              <a:rPr lang="en-GB" sz="2400" dirty="0" smtClean="0"/>
              <a:t>event is fired.</a:t>
            </a:r>
          </a:p>
          <a:p>
            <a:pPr lvl="1"/>
            <a:endParaRPr lang="en-GB" dirty="0" smtClean="0"/>
          </a:p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en-GB" smtClean="0"/>
              <a:t>Creating event handlers</a:t>
            </a:r>
          </a:p>
        </p:txBody>
      </p:sp>
      <p:sp>
        <p:nvSpPr>
          <p:cNvPr id="71683" name="Rectangle 3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000625"/>
          </a:xfrm>
        </p:spPr>
        <p:txBody>
          <a:bodyPr/>
          <a:lstStyle/>
          <a:p>
            <a:pPr marL="0" indent="0">
              <a:buNone/>
            </a:pPr>
            <a:r>
              <a:rPr lang="en-GB" sz="2800" smtClean="0"/>
              <a:t>To create the </a:t>
            </a:r>
            <a:r>
              <a:rPr lang="en-GB" sz="2800" smtClean="0">
                <a:latin typeface="Consolas" pitchFamily="49" charset="0"/>
                <a:cs typeface="Consolas" pitchFamily="49" charset="0"/>
              </a:rPr>
              <a:t>Click() </a:t>
            </a:r>
            <a:r>
              <a:rPr lang="en-GB" sz="2800" smtClean="0"/>
              <a:t>event handler for the </a:t>
            </a:r>
            <a:r>
              <a:rPr lang="en-GB" sz="2800" b="1" smtClean="0"/>
              <a:t>btnCalculate</a:t>
            </a:r>
            <a:r>
              <a:rPr lang="en-GB" sz="2800" smtClean="0"/>
              <a:t> button </a:t>
            </a:r>
            <a:r>
              <a:rPr lang="en-GB" sz="2800" dirty="0" smtClean="0">
                <a:solidFill>
                  <a:srgbClr val="FF0000"/>
                </a:solidFill>
              </a:rPr>
              <a:t>double click </a:t>
            </a:r>
            <a:r>
              <a:rPr lang="en-GB" sz="2800" dirty="0" smtClean="0"/>
              <a:t>on the control:</a:t>
            </a:r>
          </a:p>
          <a:p>
            <a:pPr marL="0" indent="0">
              <a:buNone/>
            </a:pPr>
            <a:r>
              <a:rPr lang="en-GB" sz="2800" smtClean="0"/>
              <a:t>The </a:t>
            </a:r>
            <a:r>
              <a:rPr lang="en-GB" sz="2800" dirty="0" smtClean="0"/>
              <a:t>Code window will open at the header code for the event handler with the cursor in the right place, e.g.</a:t>
            </a:r>
          </a:p>
          <a:p>
            <a:pPr>
              <a:buFont typeface="Arial" charset="0"/>
              <a:buNone/>
            </a:pPr>
            <a:endParaRPr lang="en-GB" sz="1800" b="1" noProof="1" smtClean="0">
              <a:solidFill>
                <a:schemeClr val="hlink"/>
              </a:solidFill>
              <a:latin typeface="Courier New" pitchFamily="49" charset="0"/>
            </a:endParaRPr>
          </a:p>
          <a:p>
            <a:pPr>
              <a:buFont typeface="Arial" charset="0"/>
              <a:buNone/>
            </a:pPr>
            <a:r>
              <a:rPr lang="en-GB" sz="1800" b="1" noProof="1">
                <a:solidFill>
                  <a:schemeClr val="hlink"/>
                </a:solidFill>
                <a:latin typeface="Courier New" pitchFamily="49" charset="0"/>
              </a:rPr>
              <a:t> </a:t>
            </a:r>
            <a:r>
              <a:rPr lang="en-GB" sz="1800" b="1" noProof="1" smtClean="0">
                <a:solidFill>
                  <a:schemeClr val="hlink"/>
                </a:solidFill>
                <a:latin typeface="Consolas" pitchFamily="49" charset="0"/>
                <a:cs typeface="Consolas" pitchFamily="49" charset="0"/>
              </a:rPr>
              <a:t>private void</a:t>
            </a:r>
            <a:r>
              <a:rPr lang="en-GB" sz="1800" b="1" noProof="1" smtClean="0">
                <a:latin typeface="Consolas" pitchFamily="49" charset="0"/>
                <a:cs typeface="Consolas" pitchFamily="49" charset="0"/>
              </a:rPr>
              <a:t> btnCalculate_Click(</a:t>
            </a:r>
            <a:r>
              <a:rPr lang="en-GB" sz="1800" b="1" noProof="1" smtClean="0">
                <a:solidFill>
                  <a:schemeClr val="hlink"/>
                </a:solidFill>
                <a:latin typeface="Consolas" pitchFamily="49" charset="0"/>
                <a:cs typeface="Consolas" pitchFamily="49" charset="0"/>
              </a:rPr>
              <a:t>object</a:t>
            </a:r>
            <a:r>
              <a:rPr lang="en-GB" sz="1800" b="1" noProof="1" smtClean="0">
                <a:latin typeface="Consolas" pitchFamily="49" charset="0"/>
                <a:cs typeface="Consolas" pitchFamily="49" charset="0"/>
              </a:rPr>
              <a:t> sender, </a:t>
            </a:r>
            <a:r>
              <a:rPr lang="en-GB" sz="1800" b="1" noProof="1" smtClean="0">
                <a:solidFill>
                  <a:schemeClr val="hlink"/>
                </a:solidFill>
                <a:latin typeface="Consolas" pitchFamily="49" charset="0"/>
                <a:cs typeface="Consolas" pitchFamily="49" charset="0"/>
              </a:rPr>
              <a:t>EventArgs</a:t>
            </a:r>
            <a:r>
              <a:rPr lang="en-GB" sz="1800" b="1" noProof="1" smtClean="0">
                <a:latin typeface="Consolas" pitchFamily="49" charset="0"/>
                <a:cs typeface="Consolas" pitchFamily="49" charset="0"/>
              </a:rPr>
              <a:t> e)</a:t>
            </a:r>
          </a:p>
          <a:p>
            <a:pPr>
              <a:buFont typeface="Arial" charset="0"/>
              <a:buNone/>
            </a:pPr>
            <a:r>
              <a:rPr lang="en-GB" sz="1800" b="1" noProof="1" smtClean="0">
                <a:latin typeface="Consolas" pitchFamily="49" charset="0"/>
                <a:cs typeface="Consolas" pitchFamily="49" charset="0"/>
              </a:rPr>
              <a:t> {</a:t>
            </a:r>
          </a:p>
          <a:p>
            <a:pPr>
              <a:buFont typeface="Arial" charset="0"/>
              <a:buNone/>
            </a:pPr>
            <a:r>
              <a:rPr lang="en-GB" sz="1800" b="1" noProof="1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1800" b="1" smtClean="0">
                <a:solidFill>
                  <a:srgbClr val="33CC33"/>
                </a:solidFill>
                <a:latin typeface="Consolas" pitchFamily="49" charset="0"/>
                <a:cs typeface="Consolas" pitchFamily="49" charset="0"/>
              </a:rPr>
              <a:t>//</a:t>
            </a:r>
            <a:r>
              <a:rPr lang="en-GB" sz="1800" b="1" dirty="0" smtClean="0">
                <a:solidFill>
                  <a:srgbClr val="33CC33"/>
                </a:solidFill>
                <a:latin typeface="Consolas" pitchFamily="49" charset="0"/>
                <a:cs typeface="Consolas" pitchFamily="49" charset="0"/>
              </a:rPr>
              <a:t>start typing your code here</a:t>
            </a:r>
            <a:endParaRPr lang="en-GB" sz="1800" b="1" noProof="1" smtClean="0">
              <a:latin typeface="Consolas" pitchFamily="49" charset="0"/>
              <a:cs typeface="Consolas" pitchFamily="49" charset="0"/>
            </a:endParaRPr>
          </a:p>
          <a:p>
            <a:pPr>
              <a:buFont typeface="Arial" charset="0"/>
              <a:buNone/>
            </a:pPr>
            <a:r>
              <a:rPr lang="en-GB" sz="1800" b="1" noProof="1" smtClean="0">
                <a:latin typeface="Consolas" pitchFamily="49" charset="0"/>
                <a:cs typeface="Consolas" pitchFamily="49" charset="0"/>
              </a:rPr>
              <a:t> }</a:t>
            </a:r>
            <a:endParaRPr lang="en-GB" sz="1800" b="1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Working out the age-based fee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private void btnCalculate_Click(object sender, EventArgs e)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//declare variable to store the fee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double dMemberFee = 0; 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//make the fee label visible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lblAnnualFee.Visible = true;</a:t>
            </a:r>
          </a:p>
          <a:p>
            <a:pPr>
              <a:buNone/>
            </a:pPr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//calculate basic member fee based on age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(rdo1620.Checked == true) dMemberFee = 110;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(rdo2125.Checked == true) dMemberFee = 150;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(rdo2659.Checked == true) dMemberFee = 180;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(rdo60.Checked == true) dMemberFee = 130;</a:t>
            </a:r>
          </a:p>
          <a:p>
            <a:endParaRPr lang="en-GB" smtClean="0"/>
          </a:p>
          <a:p>
            <a:endParaRPr lang="en-GB" smtClean="0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Objectives</a:t>
            </a:r>
            <a:endParaRPr lang="en-US" smtClean="0"/>
          </a:p>
        </p:txBody>
      </p:sp>
      <p:sp>
        <p:nvSpPr>
          <p:cNvPr id="21509" name="Rectangle 3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355600" indent="-355600">
              <a:lnSpc>
                <a:spcPct val="80000"/>
              </a:lnSpc>
            </a:pPr>
            <a:r>
              <a:rPr lang="en-GB" dirty="0" smtClean="0"/>
              <a:t>Create a Windows form</a:t>
            </a:r>
          </a:p>
          <a:p>
            <a:pPr marL="1087438" lvl="1">
              <a:lnSpc>
                <a:spcPct val="80000"/>
              </a:lnSpc>
            </a:pPr>
            <a:r>
              <a:rPr lang="en-GB" dirty="0" smtClean="0"/>
              <a:t>Drawing and naming Windows controls such as labels, buttons, check boxes and radio buttons</a:t>
            </a:r>
          </a:p>
          <a:p>
            <a:pPr marL="1087438" lvl="1">
              <a:lnSpc>
                <a:spcPct val="80000"/>
              </a:lnSpc>
            </a:pPr>
            <a:r>
              <a:rPr lang="en-GB" dirty="0" smtClean="0"/>
              <a:t>Recording property settings for an interface design</a:t>
            </a:r>
          </a:p>
          <a:p>
            <a:pPr marL="1087438" lvl="1">
              <a:lnSpc>
                <a:spcPct val="80000"/>
              </a:lnSpc>
            </a:pPr>
            <a:r>
              <a:rPr lang="en-GB" dirty="0" smtClean="0"/>
              <a:t>Changing properties of visual controls</a:t>
            </a:r>
          </a:p>
          <a:p>
            <a:pPr marL="355600" indent="-355600">
              <a:lnSpc>
                <a:spcPct val="80000"/>
              </a:lnSpc>
            </a:pPr>
            <a:r>
              <a:rPr lang="en-GB" dirty="0" smtClean="0"/>
              <a:t>Write code for event handlers</a:t>
            </a:r>
          </a:p>
          <a:p>
            <a:pPr marL="355600" indent="-355600">
              <a:lnSpc>
                <a:spcPct val="80000"/>
              </a:lnSpc>
            </a:pPr>
            <a:r>
              <a:rPr lang="en-GB" dirty="0" smtClean="0"/>
              <a:t>Use if/switch statements to process input via radio buttons and check boxes</a:t>
            </a:r>
          </a:p>
          <a:p>
            <a:pPr marL="355600" indent="-355600">
              <a:lnSpc>
                <a:spcPct val="80000"/>
              </a:lnSpc>
            </a:pPr>
            <a:endParaRPr lang="en-GB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88224" y="6237312"/>
            <a:ext cx="2133600" cy="365125"/>
          </a:xfrm>
        </p:spPr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GB" smtClean="0"/>
              <a:t>Add activity-based fees and display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4641379"/>
          </a:xfrm>
        </p:spPr>
        <p:txBody>
          <a:bodyPr/>
          <a:lstStyle/>
          <a:p>
            <a:pPr>
              <a:buNone/>
            </a:pPr>
            <a:r>
              <a:rPr lang="en-GB" smtClean="0"/>
              <a:t> </a:t>
            </a:r>
            <a:r>
              <a:rPr lang="en-GB" sz="1800" smtClean="0">
                <a:latin typeface="Consolas" pitchFamily="49" charset="0"/>
                <a:cs typeface="Consolas" pitchFamily="49" charset="0"/>
              </a:rPr>
              <a:t>//calculate additional fees from selected activities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if (chkFootball.Checked == true) dMemberFee = dMemberFee + 50;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if (chkAerobics.Checked == true) dMemberFee = dMemberFee + 45;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if (chkBadminton.Checked == true) dMemberFee = dMemberFee + 40;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if (chkBowls.Checked == true) dMemberFee = dMemberFee + 35;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if (chkTableTennis.Checked == true) dMemberFee = dMemberFee + 30;</a:t>
            </a:r>
          </a:p>
          <a:p>
            <a:pPr>
              <a:buNone/>
            </a:pPr>
            <a:endParaRPr lang="en-GB" sz="180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GB" sz="180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//display annual fee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lblAnnualFee.Text = "Name: " + txtName.Text + Environment.NewLine +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              "Annual fee: " + dMemberFee.ToString("C");</a:t>
            </a:r>
            <a:endParaRPr lang="en-GB" sz="180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707904" y="5733256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smtClean="0"/>
              <a:t>Display number in Currency format (with a £ sign)</a:t>
            </a:r>
            <a:endParaRPr lang="en-GB" sz="240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6588224" y="5085184"/>
            <a:ext cx="57606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Coding the Exit button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smtClean="0"/>
              <a:t>Create a </a:t>
            </a:r>
            <a:r>
              <a:rPr lang="en-GB" sz="2800" smtClean="0">
                <a:latin typeface="Consolas" pitchFamily="49" charset="0"/>
                <a:cs typeface="Consolas" pitchFamily="49" charset="0"/>
              </a:rPr>
              <a:t>Click() </a:t>
            </a:r>
            <a:r>
              <a:rPr lang="en-GB" sz="2800" smtClean="0"/>
              <a:t>event handler for the </a:t>
            </a:r>
            <a:r>
              <a:rPr lang="en-GB" sz="2800" b="1" smtClean="0"/>
              <a:t>Exit </a:t>
            </a:r>
            <a:r>
              <a:rPr lang="en-GB" sz="2800" smtClean="0"/>
              <a:t>button by double-clicking it in the Design window, and add a single line of code to exit the program:</a:t>
            </a:r>
          </a:p>
          <a:p>
            <a:pPr marL="0" indent="0">
              <a:buNone/>
            </a:pPr>
            <a:endParaRPr lang="en-GB" sz="2800" smtClean="0"/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private void btnExit_Click(object sender, EventArgs e)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Application.Exit();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0" indent="0">
              <a:buNone/>
            </a:pPr>
            <a:endParaRPr lang="en-GB" sz="2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Further design considerations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mtClean="0"/>
              <a:t>If the user forgets to enter their name or select an age group, the wrong information will appear in the annual fee label</a:t>
            </a:r>
          </a:p>
          <a:p>
            <a:r>
              <a:rPr lang="en-GB" smtClean="0"/>
              <a:t>We can add a check for these two situations in the event handler code for the Calculate button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628800"/>
            <a:ext cx="4292590" cy="399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mtClean="0"/>
              <a:t>Code to check for missing data</a:t>
            </a:r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//check input fields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if (txtName.Text == "")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lblAnnualFee.Text = "Please enter your name in the text box above";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else if (rdo1620.Checked == false &amp;&amp; rdo2125.Checked == false &amp;&amp;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   rdo2659.Checked == false &amp;&amp; rdo60.Checked == false)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lblAnnualFee.Text = "Please select an age band";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else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//work out and display annual fee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. . .</a:t>
            </a:r>
          </a:p>
          <a:p>
            <a:pPr>
              <a:buNone/>
            </a:pPr>
            <a:endParaRPr lang="en-GB" sz="200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2E7B90-B543-4EE1-B310-A54D7D543C5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More design issues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/>
          </a:bodyPr>
          <a:lstStyle/>
          <a:p>
            <a:r>
              <a:rPr lang="en-GB" sz="2800" smtClean="0"/>
              <a:t>If the user re-selects any radio button or check box, the annual fee must be updated</a:t>
            </a:r>
          </a:p>
          <a:p>
            <a:pPr lvl="1"/>
            <a:r>
              <a:rPr lang="en-GB" sz="2400" smtClean="0"/>
              <a:t>This can only be done by clicking the Calculate button</a:t>
            </a:r>
          </a:p>
          <a:p>
            <a:pPr lvl="1"/>
            <a:r>
              <a:rPr lang="en-GB" sz="2400" smtClean="0"/>
              <a:t>How can we force the user to click the button?</a:t>
            </a:r>
          </a:p>
          <a:p>
            <a:r>
              <a:rPr lang="en-GB" sz="2800" smtClean="0"/>
              <a:t>We can add an event handler which:</a:t>
            </a:r>
          </a:p>
          <a:p>
            <a:pPr lvl="1"/>
            <a:r>
              <a:rPr lang="en-GB" sz="2400" smtClean="0"/>
              <a:t>Hides the annual fee label when any radio button or check box is clicked</a:t>
            </a:r>
          </a:p>
          <a:p>
            <a:r>
              <a:rPr lang="en-GB" sz="2800" smtClean="0"/>
              <a:t>Add code to the Calculate button which makes the annual fee label visible when it is clicked</a:t>
            </a:r>
            <a:endParaRPr lang="en-GB" sz="2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Coding the Check_Changed event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>
              <a:buNone/>
            </a:pPr>
            <a:r>
              <a:rPr lang="en-GB" sz="2800" dirty="0" smtClean="0"/>
              <a:t>There are two ways to do this:</a:t>
            </a:r>
          </a:p>
          <a:p>
            <a:pPr marL="514350" indent="-514350">
              <a:buAutoNum type="arabicPeriod"/>
            </a:pPr>
            <a:r>
              <a:rPr lang="en-GB" sz="2800" dirty="0" smtClean="0"/>
              <a:t>Add the same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Check_Changed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() </a:t>
            </a:r>
            <a:r>
              <a:rPr lang="en-GB" sz="2800" dirty="0" smtClean="0"/>
              <a:t>event handler to all nine radio buttons and check boxes, e.g.: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private void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rdo1620_CheckedChanged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(object 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sender,   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                               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EventArgs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e)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lblAnnualFee.Visible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false;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pPr>
              <a:buNone/>
            </a:pPr>
            <a:r>
              <a:rPr lang="en-GB" sz="2800" dirty="0" smtClean="0">
                <a:cs typeface="Consolas" pitchFamily="49" charset="0"/>
              </a:rPr>
              <a:t>2. </a:t>
            </a:r>
            <a:r>
              <a:rPr lang="en-GB" sz="2800" dirty="0" smtClean="0">
                <a:cs typeface="Consolas" pitchFamily="49" charset="0"/>
              </a:rPr>
              <a:t>Alternatively, as </a:t>
            </a:r>
            <a:r>
              <a:rPr lang="en-GB" sz="2800" dirty="0" smtClean="0">
                <a:cs typeface="Consolas" pitchFamily="49" charset="0"/>
              </a:rPr>
              <a:t>all of these event handlers will be identical, it is simpler to code the first event handler (as above) and then share it with all the others</a:t>
            </a:r>
          </a:p>
          <a:p>
            <a:pPr marL="514350" indent="-514350">
              <a:buNone/>
            </a:pPr>
            <a:endParaRPr lang="en-GB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Sharing an event handler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038600" cy="4713387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Code up the event handler for the first visual control as normal. You can also rename it to something more appropriate.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471338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 make another visual control share that event handler:</a:t>
            </a:r>
          </a:p>
          <a:p>
            <a:pPr marL="450850" lvl="1" indent="-265113">
              <a:buFont typeface="Arial" pitchFamily="34" charset="0"/>
              <a:buChar char="•"/>
            </a:pPr>
            <a:r>
              <a:rPr lang="en-US" dirty="0" smtClean="0"/>
              <a:t>Click on the new control</a:t>
            </a:r>
          </a:p>
          <a:p>
            <a:pPr marL="450850" lvl="1" indent="-265113">
              <a:buFont typeface="Arial" pitchFamily="34" charset="0"/>
              <a:buChar char="•"/>
            </a:pPr>
            <a:r>
              <a:rPr lang="en-US" dirty="0" smtClean="0"/>
              <a:t>Click the </a:t>
            </a:r>
            <a:r>
              <a:rPr lang="en-US" b="1" dirty="0" smtClean="0"/>
              <a:t>Events</a:t>
            </a:r>
            <a:r>
              <a:rPr lang="en-US" dirty="0" smtClean="0"/>
              <a:t> icon in the Properties Window</a:t>
            </a:r>
          </a:p>
          <a:p>
            <a:pPr marL="450850" lvl="1" indent="-265113">
              <a:buFont typeface="Arial" pitchFamily="34" charset="0"/>
              <a:buChar char="•"/>
            </a:pPr>
            <a:r>
              <a:rPr lang="en-US" dirty="0" smtClean="0"/>
              <a:t>Choose the event you want to code, click the drop-down arrow and choose </a:t>
            </a:r>
            <a:r>
              <a:rPr lang="en-US" smtClean="0"/>
              <a:t>the correct </a:t>
            </a:r>
            <a:r>
              <a:rPr lang="en-US" dirty="0" smtClean="0"/>
              <a:t>event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4005064"/>
            <a:ext cx="4608512" cy="215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10"/>
          <p:cNvSpPr/>
          <p:nvPr/>
        </p:nvSpPr>
        <p:spPr>
          <a:xfrm>
            <a:off x="1115616" y="4293096"/>
            <a:ext cx="504056" cy="432048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691680" y="3573016"/>
            <a:ext cx="453650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en-GB" smtClean="0"/>
              <a:t>Summary</a:t>
            </a:r>
          </a:p>
        </p:txBody>
      </p:sp>
      <p:sp>
        <p:nvSpPr>
          <p:cNvPr id="38916" name="Rectangle 3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GB" sz="1000" dirty="0" smtClean="0"/>
          </a:p>
          <a:p>
            <a:pPr>
              <a:lnSpc>
                <a:spcPct val="80000"/>
              </a:lnSpc>
            </a:pPr>
            <a:r>
              <a:rPr lang="en-GB" sz="2800" dirty="0" smtClean="0"/>
              <a:t>The IDE contains a number of tools for creating Windows Form interfaces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Visual controls are used to interact with the user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Event handlers contain code to carry out the program functions 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Users can initiate a Click</a:t>
            </a:r>
            <a:r>
              <a:rPr lang="en-GB" dirty="0" smtClean="0"/>
              <a:t> </a:t>
            </a:r>
            <a:r>
              <a:rPr lang="en-GB" sz="2400" dirty="0" smtClean="0"/>
              <a:t>event by clicking on a button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Numeric data 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obtained from a text box must be converted to </a:t>
            </a:r>
            <a:r>
              <a:rPr lang="en-GB" sz="2400" dirty="0" err="1" smtClean="0"/>
              <a:t>int</a:t>
            </a:r>
            <a:r>
              <a:rPr lang="en-GB" sz="2400" dirty="0" smtClean="0"/>
              <a:t> or double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displayed in a label must be converted to string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if/switch statements can be used to check the state of radio buttons and check boxes</a:t>
            </a:r>
          </a:p>
          <a:p>
            <a:pPr>
              <a:lnSpc>
                <a:spcPct val="80000"/>
              </a:lnSpc>
            </a:pPr>
            <a:endParaRPr lang="en-GB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i="1" smtClean="0"/>
              <a:t>LeisureCentre</a:t>
            </a:r>
            <a:endParaRPr lang="en-GB" i="1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Full program code</a:t>
            </a:r>
            <a:endParaRPr lang="en-GB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51520" y="980728"/>
            <a:ext cx="867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btnCalculate_Click(object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600" smtClean="0">
                <a:latin typeface="Consolas" pitchFamily="49" charset="0"/>
                <a:cs typeface="Consolas" pitchFamily="49" charset="0"/>
              </a:rPr>
              <a:t>   //declare variable to store the fee</a:t>
            </a:r>
          </a:p>
          <a:p>
            <a:pPr>
              <a:buNone/>
            </a:pPr>
            <a:r>
              <a:rPr lang="en-GB" sz="1600" smtClean="0">
                <a:latin typeface="Consolas" pitchFamily="49" charset="0"/>
                <a:cs typeface="Consolas" pitchFamily="49" charset="0"/>
              </a:rPr>
              <a:t>   double dMemberFee = 0; </a:t>
            </a:r>
          </a:p>
          <a:p>
            <a:pPr>
              <a:buNone/>
            </a:pPr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1600" smtClean="0">
                <a:latin typeface="Consolas" pitchFamily="49" charset="0"/>
                <a:cs typeface="Consolas" pitchFamily="49" charset="0"/>
              </a:rPr>
              <a:t>   //make the fee label visible</a:t>
            </a:r>
          </a:p>
          <a:p>
            <a:pPr>
              <a:buNone/>
            </a:pPr>
            <a:r>
              <a:rPr lang="en-GB" sz="1600" smtClean="0">
                <a:latin typeface="Consolas" pitchFamily="49" charset="0"/>
                <a:cs typeface="Consolas" pitchFamily="49" charset="0"/>
              </a:rPr>
              <a:t>   lblAnnualFee.Visible = true;</a:t>
            </a:r>
          </a:p>
          <a:p>
            <a:pPr>
              <a:buNone/>
            </a:pPr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//check input fields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if (txtName.Text == "")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lblAnnualFee.Text = "Please enter your name in the text box above";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else if (rdo1620.Checked == false &amp;&amp; rdo2125.Checked == false &amp;&amp; 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rdo2659.Checked == false &amp;&amp; rdo60.Checked == false)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lblAnnualFee.Text = "Please select an age band";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Windows Forms environment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Last term all our programs were written for the console window</a:t>
            </a:r>
          </a:p>
          <a:p>
            <a:r>
              <a:rPr lang="en-GB" dirty="0" smtClean="0"/>
              <a:t>This term we will create Windows Forms visual programs</a:t>
            </a:r>
          </a:p>
          <a:p>
            <a:r>
              <a:rPr lang="en-GB" dirty="0" smtClean="0"/>
              <a:t>It is possible to use a code editor to create Forms programs, but this is quite long-winded</a:t>
            </a:r>
          </a:p>
          <a:p>
            <a:r>
              <a:rPr lang="en-GB" dirty="0" smtClean="0"/>
              <a:t>Instead, we will use the Visual Studio IDE to create our Forms programs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3F3087-5324-4AB9-A1C5-2093DEF89DC7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548680"/>
            <a:ext cx="91440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600" smtClean="0">
                <a:latin typeface="Consolas" pitchFamily="49" charset="0"/>
                <a:cs typeface="Consolas" pitchFamily="49" charset="0"/>
              </a:rPr>
              <a:t>else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//work out and display annual fee            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//calculate basic member fee based on age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if (rdo1620.Checked == true) dMemberFee = 110;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if (rdo2125.Checked == true) dMemberFee = 150;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if (rdo2659.Checked == true) dMemberFee = 180;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if (rdo60.Checked == true) dMemberFee = 130;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//calculate additional fees from selected activities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if (chkFootball.Checked == true) dMemberFee = dMemberFee + 50;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if (chkAerobics.Checked == true) dMemberFee = dMemberFee + 45;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if (chkBadminton.Checked == true) dMemberFee = dMemberFee + 40;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if (chkBowls.Checked == true) dMemberFee = dMemberFee + 35;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if (chkTableTennis.Checked == true) dMemberFee = dMemberFee + 30;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//display annual fee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lblAnnualFee.Text = "Name: " + txtName.Text + Environment.NewLine +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               "Annual fee: " + dMemberFee.ToString("C");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95536" y="404664"/>
            <a:ext cx="777686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/>
              <a:t>   </a:t>
            </a:r>
          </a:p>
          <a:p>
            <a:r>
              <a:rPr lang="en-GB" sz="1600" smtClean="0">
                <a:latin typeface="Consolas" pitchFamily="49" charset="0"/>
                <a:ea typeface="BatangChe" pitchFamily="49" charset="-127"/>
                <a:cs typeface="Consolas" pitchFamily="49" charset="0"/>
              </a:rPr>
              <a:t>//This event handler is shared by all radio buttons and check boxes</a:t>
            </a:r>
          </a:p>
          <a:p>
            <a:r>
              <a:rPr lang="en-GB" sz="1600" smtClean="0">
                <a:latin typeface="Consolas" pitchFamily="49" charset="0"/>
                <a:ea typeface="BatangChe" pitchFamily="49" charset="-127"/>
                <a:cs typeface="Consolas" pitchFamily="49" charset="0"/>
              </a:rPr>
              <a:t>private void selection_CheckedChanged(object sender, EventArgs e)</a:t>
            </a:r>
          </a:p>
          <a:p>
            <a:r>
              <a:rPr lang="en-GB" sz="1600" smtClean="0">
                <a:latin typeface="Consolas" pitchFamily="49" charset="0"/>
                <a:ea typeface="BatangChe" pitchFamily="49" charset="-127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ea typeface="BatangChe" pitchFamily="49" charset="-127"/>
                <a:cs typeface="Consolas" pitchFamily="49" charset="0"/>
              </a:rPr>
              <a:t>      lblAnnualFee.Visible = false;</a:t>
            </a:r>
          </a:p>
          <a:p>
            <a:r>
              <a:rPr lang="en-GB" sz="1600" smtClean="0">
                <a:latin typeface="Consolas" pitchFamily="49" charset="0"/>
                <a:ea typeface="BatangChe" pitchFamily="49" charset="-127"/>
                <a:cs typeface="Consolas" pitchFamily="49" charset="0"/>
              </a:rPr>
              <a:t>}</a:t>
            </a:r>
          </a:p>
          <a:p>
            <a:endParaRPr lang="en-GB" sz="1600" smtClean="0">
              <a:latin typeface="Consolas" pitchFamily="49" charset="0"/>
              <a:ea typeface="BatangChe" pitchFamily="49" charset="-127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ea typeface="BatangChe" pitchFamily="49" charset="-127"/>
                <a:cs typeface="Consolas" pitchFamily="49" charset="0"/>
              </a:rPr>
              <a:t>private void btnExit_Click(object sender, EventArgs e)</a:t>
            </a:r>
          </a:p>
          <a:p>
            <a:r>
              <a:rPr lang="en-GB" sz="1600" smtClean="0">
                <a:latin typeface="Consolas" pitchFamily="49" charset="0"/>
                <a:ea typeface="BatangChe" pitchFamily="49" charset="-127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ea typeface="BatangChe" pitchFamily="49" charset="-127"/>
                <a:cs typeface="Consolas" pitchFamily="49" charset="0"/>
              </a:rPr>
              <a:t>      Application.Exit();</a:t>
            </a:r>
          </a:p>
          <a:p>
            <a:r>
              <a:rPr lang="en-GB" sz="1600" smtClean="0">
                <a:latin typeface="Consolas" pitchFamily="49" charset="0"/>
                <a:ea typeface="BatangChe" pitchFamily="49" charset="-127"/>
                <a:cs typeface="Consolas" pitchFamily="49" charset="0"/>
              </a:rPr>
              <a:t> }</a:t>
            </a:r>
            <a:endParaRPr lang="en-GB" sz="1600">
              <a:latin typeface="Consolas" pitchFamily="49" charset="0"/>
              <a:ea typeface="BatangChe" pitchFamily="49" charset="-127"/>
              <a:cs typeface="Consolas" pitchFamily="49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Visual Programming: </a:t>
            </a:r>
            <a:br>
              <a:rPr lang="en-GB" dirty="0" smtClean="0"/>
            </a:br>
            <a:r>
              <a:rPr lang="en-GB" dirty="0" smtClean="0"/>
              <a:t>3-step process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352425" indent="-352425">
              <a:buNone/>
            </a:pPr>
            <a:r>
              <a:rPr lang="en-GB" dirty="0" smtClean="0"/>
              <a:t>1.	</a:t>
            </a:r>
            <a:r>
              <a:rPr lang="en-GB" sz="2800" dirty="0" smtClean="0"/>
              <a:t>We begin by creating the user interface on the Form Design window by choosing the visual controls needed from the </a:t>
            </a:r>
            <a:r>
              <a:rPr lang="en-GB" sz="2800" dirty="0" smtClean="0">
                <a:solidFill>
                  <a:srgbClr val="C00000"/>
                </a:solidFill>
              </a:rPr>
              <a:t>Toolbox</a:t>
            </a:r>
            <a:r>
              <a:rPr lang="en-GB" sz="2800" dirty="0" smtClean="0"/>
              <a:t> and placing them on the form.</a:t>
            </a:r>
          </a:p>
          <a:p>
            <a:pPr marL="352425" indent="-352425">
              <a:buNone/>
            </a:pPr>
            <a:r>
              <a:rPr lang="en-GB" sz="2800" dirty="0" smtClean="0"/>
              <a:t>2.	Then we set various properties of the visual controls using the </a:t>
            </a:r>
            <a:r>
              <a:rPr lang="en-GB" sz="2800" dirty="0" smtClean="0">
                <a:solidFill>
                  <a:srgbClr val="C00000"/>
                </a:solidFill>
              </a:rPr>
              <a:t>Properties</a:t>
            </a:r>
            <a:r>
              <a:rPr lang="en-GB" sz="2800" dirty="0" smtClean="0"/>
              <a:t> window.</a:t>
            </a:r>
          </a:p>
          <a:p>
            <a:pPr marL="352425" indent="-352425">
              <a:buNone/>
            </a:pPr>
            <a:r>
              <a:rPr lang="en-GB" sz="2800" dirty="0" smtClean="0"/>
              <a:t>3.	We then use the </a:t>
            </a:r>
            <a:r>
              <a:rPr lang="en-GB" sz="2800" dirty="0" smtClean="0">
                <a:solidFill>
                  <a:srgbClr val="C00000"/>
                </a:solidFill>
              </a:rPr>
              <a:t>Solution Explorer </a:t>
            </a:r>
            <a:r>
              <a:rPr lang="en-GB" sz="2800" dirty="0" smtClean="0"/>
              <a:t>window to access the </a:t>
            </a:r>
            <a:r>
              <a:rPr lang="en-GB" sz="2800" dirty="0" smtClean="0">
                <a:solidFill>
                  <a:srgbClr val="C00000"/>
                </a:solidFill>
              </a:rPr>
              <a:t>Code</a:t>
            </a:r>
            <a:r>
              <a:rPr lang="en-GB" sz="2800" dirty="0" smtClean="0"/>
              <a:t> window (which looks similar to the editor you used last term) and add the code needed for our program.</a:t>
            </a:r>
            <a:endParaRPr lang="en-GB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Demonstration</a:t>
            </a:r>
            <a:endParaRPr lang="en-GB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The Windows Form environment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The </a:t>
            </a:r>
            <a:r>
              <a:rPr lang="en-GB" i="1" smtClean="0"/>
              <a:t>LeisureCentre</a:t>
            </a:r>
            <a:r>
              <a:rPr lang="en-GB" smtClean="0"/>
              <a:t> problem</a:t>
            </a:r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800" smtClean="0"/>
              <a:t>Develop a program to allow members of a leisure centre to calculate their annual fee</a:t>
            </a:r>
          </a:p>
          <a:p>
            <a:pPr eaLnBrk="1" hangingPunct="1">
              <a:lnSpc>
                <a:spcPct val="90000"/>
              </a:lnSpc>
            </a:pPr>
            <a:r>
              <a:rPr lang="en-GB" sz="2800" smtClean="0"/>
              <a:t>Fee is dependent on age and any extra activities they choose to add to their membership</a:t>
            </a:r>
          </a:p>
          <a:p>
            <a:r>
              <a:rPr lang="en-GB" sz="2800" smtClean="0"/>
              <a:t>Fees for age:                          Additional activity fees:</a:t>
            </a:r>
          </a:p>
          <a:p>
            <a:pPr lvl="1"/>
            <a:r>
              <a:rPr lang="en-GB" sz="2400" smtClean="0"/>
              <a:t>16 to 20  = £110	                       Football = £50</a:t>
            </a:r>
          </a:p>
          <a:p>
            <a:pPr lvl="1"/>
            <a:r>
              <a:rPr lang="en-GB" sz="2400" smtClean="0"/>
              <a:t>21 to 25 = £150                        Aerobics = £45</a:t>
            </a:r>
          </a:p>
          <a:p>
            <a:pPr lvl="1"/>
            <a:r>
              <a:rPr lang="en-GB" sz="2400" smtClean="0"/>
              <a:t>26 to 59 = £180	                       Badminton = £40</a:t>
            </a:r>
          </a:p>
          <a:p>
            <a:pPr lvl="1"/>
            <a:r>
              <a:rPr lang="en-GB" sz="2400" smtClean="0"/>
              <a:t>60 and over = £130                 Table Tennis = £30</a:t>
            </a:r>
          </a:p>
          <a:p>
            <a:pPr lvl="1">
              <a:buNone/>
            </a:pPr>
            <a:r>
              <a:rPr lang="en-GB" sz="2400" smtClean="0"/>
              <a:t>                                                        Bowls = £35</a:t>
            </a:r>
            <a:endParaRPr lang="en-US" sz="2400" smtClean="0"/>
          </a:p>
          <a:p>
            <a:pPr lvl="1">
              <a:buNone/>
            </a:pPr>
            <a:endParaRPr lang="en-GB" sz="2400" smtClean="0"/>
          </a:p>
          <a:p>
            <a:pPr lvl="1">
              <a:buNone/>
            </a:pPr>
            <a:endParaRPr lang="en-GB" sz="24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9276" y="1356961"/>
            <a:ext cx="5024971" cy="466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GB" smtClean="0"/>
              <a:t>Form design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395536" y="2276872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Label</a:t>
            </a:r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7092280" y="2348880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Group box</a:t>
            </a:r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092280" y="4365104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Label</a:t>
            </a:r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251520" y="3789040"/>
            <a:ext cx="151216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Radio buttons</a:t>
            </a:r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7092280" y="3429000"/>
            <a:ext cx="158417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Check boxes</a:t>
            </a:r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7092280" y="5733256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Button</a:t>
            </a:r>
            <a:endParaRPr lang="en-GB"/>
          </a:p>
        </p:txBody>
      </p:sp>
      <p:cxnSp>
        <p:nvCxnSpPr>
          <p:cNvPr id="14" name="Straight Arrow Connector 13"/>
          <p:cNvCxnSpPr>
            <a:stCxn id="7" idx="3"/>
          </p:cNvCxnSpPr>
          <p:nvPr/>
        </p:nvCxnSpPr>
        <p:spPr>
          <a:xfrm flipV="1">
            <a:off x="1619672" y="1988840"/>
            <a:ext cx="1584176" cy="472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7" idx="3"/>
          </p:cNvCxnSpPr>
          <p:nvPr/>
        </p:nvCxnSpPr>
        <p:spPr>
          <a:xfrm>
            <a:off x="1619672" y="2461538"/>
            <a:ext cx="648072" cy="1033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3"/>
          </p:cNvCxnSpPr>
          <p:nvPr/>
        </p:nvCxnSpPr>
        <p:spPr>
          <a:xfrm flipV="1">
            <a:off x="1763688" y="3789040"/>
            <a:ext cx="720080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8" idx="1"/>
          </p:cNvCxnSpPr>
          <p:nvPr/>
        </p:nvCxnSpPr>
        <p:spPr>
          <a:xfrm flipH="1">
            <a:off x="3851920" y="2533546"/>
            <a:ext cx="3240360" cy="4227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1"/>
          </p:cNvCxnSpPr>
          <p:nvPr/>
        </p:nvCxnSpPr>
        <p:spPr>
          <a:xfrm flipH="1">
            <a:off x="6372200" y="2533546"/>
            <a:ext cx="720080" cy="463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1" idx="1"/>
          </p:cNvCxnSpPr>
          <p:nvPr/>
        </p:nvCxnSpPr>
        <p:spPr>
          <a:xfrm flipH="1">
            <a:off x="5580112" y="3613666"/>
            <a:ext cx="1512168" cy="2473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9" idx="1"/>
          </p:cNvCxnSpPr>
          <p:nvPr/>
        </p:nvCxnSpPr>
        <p:spPr>
          <a:xfrm flipH="1">
            <a:off x="5076056" y="4549770"/>
            <a:ext cx="2016224" cy="463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6372200" y="5589240"/>
            <a:ext cx="72008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3275856" y="5445224"/>
            <a:ext cx="381642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en-GB" sz="4000" dirty="0" smtClean="0"/>
              <a:t>Basic visual controls</a:t>
            </a:r>
          </a:p>
        </p:txBody>
      </p:sp>
      <p:sp>
        <p:nvSpPr>
          <p:cNvPr id="58371" name="Rectangle 3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dirty="0" smtClean="0"/>
              <a:t>Button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Used to initiate event handler when user clicks it</a:t>
            </a:r>
          </a:p>
          <a:p>
            <a:pPr>
              <a:lnSpc>
                <a:spcPct val="80000"/>
              </a:lnSpc>
            </a:pPr>
            <a:r>
              <a:rPr lang="en-GB" dirty="0" smtClean="0"/>
              <a:t>Label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Used to display information to the user</a:t>
            </a:r>
          </a:p>
          <a:p>
            <a:pPr>
              <a:lnSpc>
                <a:spcPct val="80000"/>
              </a:lnSpc>
            </a:pPr>
            <a:r>
              <a:rPr lang="en-GB" dirty="0" smtClean="0"/>
              <a:t>Text box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Used to receive typed input from the user</a:t>
            </a:r>
          </a:p>
          <a:p>
            <a:pPr>
              <a:lnSpc>
                <a:spcPct val="80000"/>
              </a:lnSpc>
            </a:pPr>
            <a:r>
              <a:rPr lang="en-GB" dirty="0" smtClean="0"/>
              <a:t>Radio button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Used to select one option from a set of options</a:t>
            </a:r>
          </a:p>
          <a:p>
            <a:pPr>
              <a:lnSpc>
                <a:spcPct val="80000"/>
              </a:lnSpc>
            </a:pPr>
            <a:r>
              <a:rPr lang="en-GB" dirty="0" smtClean="0"/>
              <a:t>Check box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Used to select 0, 1 or more options from a set of options</a:t>
            </a:r>
          </a:p>
          <a:p>
            <a:pPr lvl="1">
              <a:lnSpc>
                <a:spcPct val="80000"/>
              </a:lnSpc>
              <a:buFont typeface="Arial" charset="0"/>
              <a:buNone/>
            </a:pPr>
            <a:endParaRPr lang="en-GB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 Place controls on the form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915816" y="1600200"/>
            <a:ext cx="5770984" cy="4525963"/>
          </a:xfrm>
        </p:spPr>
        <p:txBody>
          <a:bodyPr/>
          <a:lstStyle/>
          <a:p>
            <a:r>
              <a:rPr lang="en-GB" dirty="0" smtClean="0"/>
              <a:t>Controls are listed in the Toolbox. </a:t>
            </a:r>
          </a:p>
          <a:p>
            <a:r>
              <a:rPr lang="en-GB" dirty="0" smtClean="0"/>
              <a:t>The tools are listed under a number of categories (tabs)</a:t>
            </a:r>
          </a:p>
          <a:p>
            <a:r>
              <a:rPr lang="en-GB" dirty="0" smtClean="0"/>
              <a:t>The ‘Common Controls’ tab holds most of the controls we will use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19335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AAFC1-3965-4372-9EA9-4EED9BC2ACC5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2972</TotalTime>
  <Words>1897</Words>
  <Application>Microsoft Office PowerPoint</Application>
  <PresentationFormat>On-screen Show (4:3)</PresentationFormat>
  <Paragraphs>348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FUNDAMENTALS OF COMPUTING INTRODUCTION TO PROGRAMMING</vt:lpstr>
      <vt:lpstr>Objectives</vt:lpstr>
      <vt:lpstr>The Windows Forms environment</vt:lpstr>
      <vt:lpstr>Visual Programming:  3-step process </vt:lpstr>
      <vt:lpstr>Demonstration</vt:lpstr>
      <vt:lpstr>The LeisureCentre problem</vt:lpstr>
      <vt:lpstr>Form design</vt:lpstr>
      <vt:lpstr>Basic visual controls</vt:lpstr>
      <vt:lpstr>1. Place controls on the form</vt:lpstr>
      <vt:lpstr>2. Setting control Properties</vt:lpstr>
      <vt:lpstr>Naming controls</vt:lpstr>
      <vt:lpstr>Documenting properties</vt:lpstr>
      <vt:lpstr>Properties table – 3 columns</vt:lpstr>
      <vt:lpstr>LeisureCentre Properties Table (1)</vt:lpstr>
      <vt:lpstr>LeisureCentre Properties Table (2)</vt:lpstr>
      <vt:lpstr>3. Writing the program code</vt:lpstr>
      <vt:lpstr>Default event handlers</vt:lpstr>
      <vt:lpstr>Creating event handlers</vt:lpstr>
      <vt:lpstr>Working out the age-based fee</vt:lpstr>
      <vt:lpstr>Add activity-based fees and display</vt:lpstr>
      <vt:lpstr>Coding the Exit button</vt:lpstr>
      <vt:lpstr>Further design considerations</vt:lpstr>
      <vt:lpstr>Code to check for missing data</vt:lpstr>
      <vt:lpstr>More design issues</vt:lpstr>
      <vt:lpstr>Coding the Check_Changed event</vt:lpstr>
      <vt:lpstr>Sharing an event handler</vt:lpstr>
      <vt:lpstr>Summary</vt:lpstr>
      <vt:lpstr>LeisureCentre</vt:lpstr>
      <vt:lpstr>Slide 29</vt:lpstr>
      <vt:lpstr>Slide 30</vt:lpstr>
      <vt:lpstr>Slide 31</vt:lpstr>
    </vt:vector>
  </TitlesOfParts>
  <Company>University of Sunderland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COMPUTING INTRODUCTION TO PROGRAMMING</dc:title>
  <dc:creator>aaa</dc:creator>
  <cp:lastModifiedBy>cs0lwh</cp:lastModifiedBy>
  <cp:revision>248</cp:revision>
  <dcterms:created xsi:type="dcterms:W3CDTF">2009-09-15T09:28:12Z</dcterms:created>
  <dcterms:modified xsi:type="dcterms:W3CDTF">2013-01-07T11:47:03Z</dcterms:modified>
</cp:coreProperties>
</file>